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8288000" cy="10287000"/>
  <p:notesSz cx="6858000" cy="9144000"/>
  <p:embeddedFontLst>
    <p:embeddedFont>
      <p:font typeface="Arimo" panose="020B0604020202020204" pitchFamily="34" charset="0"/>
      <p:regular r:id="rId11"/>
    </p:embeddedFont>
    <p:embeddedFont>
      <p:font typeface="HK Grotesk Bold" pitchFamily="2" charset="77"/>
      <p:regular r:id="rId12"/>
      <p:bold r:id="rId13"/>
    </p:embeddedFont>
    <p:embeddedFont>
      <p:font typeface="Open Sans Bold" panose="020B0806030504020204" pitchFamily="34" charset="0"/>
      <p:regular r:id="rId14"/>
      <p:bold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205" autoAdjust="0"/>
    <p:restoredTop sz="94540" autoAdjust="0"/>
  </p:normalViewPr>
  <p:slideViewPr>
    <p:cSldViewPr>
      <p:cViewPr varScale="1">
        <p:scale>
          <a:sx n="76" d="100"/>
          <a:sy n="76" d="100"/>
        </p:scale>
        <p:origin x="352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notesMaster" Target="notesMasters/notesMaster1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CC3355-AE30-CC49-9D94-0AD2F83DA135}" type="datetimeFigureOut">
              <a:rPr lang="es-CL" smtClean="0"/>
              <a:t>05-12-25</a:t>
            </a:fld>
            <a:endParaRPr lang="es-C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92238B-0AA9-124C-9508-21FB327B3CAC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8935245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92238B-0AA9-124C-9508-21FB327B3CAC}" type="slidenum">
              <a:rPr lang="es-CL" smtClean="0"/>
              <a:t>4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1114339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6.png"/><Relationship Id="rId7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13" Type="http://schemas.openxmlformats.org/officeDocument/2006/relationships/image" Target="../media/image23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sv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sv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svg"/><Relationship Id="rId4" Type="http://schemas.openxmlformats.org/officeDocument/2006/relationships/image" Target="../media/image14.svg"/><Relationship Id="rId9" Type="http://schemas.openxmlformats.org/officeDocument/2006/relationships/image" Target="../media/image19.png"/><Relationship Id="rId14" Type="http://schemas.openxmlformats.org/officeDocument/2006/relationships/image" Target="../media/image24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openxmlformats.org/officeDocument/2006/relationships/image" Target="../media/image33.svg"/><Relationship Id="rId5" Type="http://schemas.openxmlformats.org/officeDocument/2006/relationships/image" Target="../media/image27.jpeg"/><Relationship Id="rId10" Type="http://schemas.openxmlformats.org/officeDocument/2006/relationships/image" Target="../media/image32.png"/><Relationship Id="rId4" Type="http://schemas.openxmlformats.org/officeDocument/2006/relationships/image" Target="../media/image26.svg"/><Relationship Id="rId9" Type="http://schemas.openxmlformats.org/officeDocument/2006/relationships/image" Target="../media/image31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14.sv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38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6.png"/><Relationship Id="rId7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705938" y="-334786"/>
            <a:ext cx="14886413" cy="6271337"/>
            <a:chOff x="0" y="0"/>
            <a:chExt cx="19848550" cy="8361782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4328" t="13636" r="14253" b="34882"/>
            <a:stretch>
              <a:fillRect/>
            </a:stretch>
          </p:blipFill>
          <p:spPr>
            <a:xfrm>
              <a:off x="0" y="0"/>
              <a:ext cx="19848550" cy="8361782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494071" y="5143500"/>
            <a:ext cx="13747531" cy="2031163"/>
            <a:chOff x="0" y="0"/>
            <a:chExt cx="3620749" cy="53495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620749" cy="534956"/>
            </a:xfrm>
            <a:custGeom>
              <a:avLst/>
              <a:gdLst/>
              <a:ahLst/>
              <a:cxnLst/>
              <a:rect l="l" t="t" r="r" b="b"/>
              <a:pathLst>
                <a:path w="3620749" h="534956">
                  <a:moveTo>
                    <a:pt x="0" y="0"/>
                  </a:moveTo>
                  <a:lnTo>
                    <a:pt x="3620749" y="0"/>
                  </a:lnTo>
                  <a:lnTo>
                    <a:pt x="3620749" y="534956"/>
                  </a:lnTo>
                  <a:lnTo>
                    <a:pt x="0" y="534956"/>
                  </a:lnTo>
                  <a:close/>
                </a:path>
              </a:pathLst>
            </a:custGeom>
            <a:solidFill>
              <a:srgbClr val="4139B2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3620749" cy="5825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 rot="-8369133">
            <a:off x="14786216" y="2825228"/>
            <a:ext cx="3549475" cy="9470718"/>
          </a:xfrm>
          <a:custGeom>
            <a:avLst/>
            <a:gdLst/>
            <a:ahLst/>
            <a:cxnLst/>
            <a:rect l="l" t="t" r="r" b="b"/>
            <a:pathLst>
              <a:path w="3549475" h="9470718">
                <a:moveTo>
                  <a:pt x="0" y="0"/>
                </a:moveTo>
                <a:lnTo>
                  <a:pt x="3549474" y="0"/>
                </a:lnTo>
                <a:lnTo>
                  <a:pt x="3549474" y="9470718"/>
                </a:lnTo>
                <a:lnTo>
                  <a:pt x="0" y="947071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9" name="Freeform 9"/>
          <p:cNvSpPr/>
          <p:nvPr/>
        </p:nvSpPr>
        <p:spPr>
          <a:xfrm>
            <a:off x="5235" y="-708041"/>
            <a:ext cx="3700703" cy="3515668"/>
          </a:xfrm>
          <a:custGeom>
            <a:avLst/>
            <a:gdLst/>
            <a:ahLst/>
            <a:cxnLst/>
            <a:rect l="l" t="t" r="r" b="b"/>
            <a:pathLst>
              <a:path w="3700703" h="3515668">
                <a:moveTo>
                  <a:pt x="0" y="0"/>
                </a:moveTo>
                <a:lnTo>
                  <a:pt x="3700703" y="0"/>
                </a:lnTo>
                <a:lnTo>
                  <a:pt x="3700703" y="3515668"/>
                </a:lnTo>
                <a:lnTo>
                  <a:pt x="0" y="351566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0" name="TextBox 10"/>
          <p:cNvSpPr txBox="1"/>
          <p:nvPr/>
        </p:nvSpPr>
        <p:spPr>
          <a:xfrm>
            <a:off x="769906" y="5869429"/>
            <a:ext cx="13220197" cy="910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60"/>
              </a:lnSpc>
            </a:pPr>
            <a:r>
              <a:rPr lang="en-US" sz="7400" b="1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APP PARA LA INCLUSIÓN AML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70152" y="7462436"/>
            <a:ext cx="9648612" cy="910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60"/>
              </a:lnSpc>
            </a:pPr>
            <a:r>
              <a:rPr lang="en-US" sz="7400" b="1">
                <a:solidFill>
                  <a:srgbClr val="4139B2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CAPSTONE 2025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486834" y="9765030"/>
            <a:ext cx="9648612" cy="5219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80"/>
              </a:lnSpc>
            </a:pPr>
            <a:r>
              <a:rPr lang="en-US" sz="4200" b="1" dirty="0">
                <a:solidFill>
                  <a:srgbClr val="4139B2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KLJ SOLUTIONS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D7BF5BFE-C78F-589A-ECDA-6A9E23B3BFE8}"/>
              </a:ext>
            </a:extLst>
          </p:cNvPr>
          <p:cNvSpPr txBox="1"/>
          <p:nvPr/>
        </p:nvSpPr>
        <p:spPr>
          <a:xfrm>
            <a:off x="10501745" y="897774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CL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55865" y="2929780"/>
            <a:ext cx="17576270" cy="6757856"/>
            <a:chOff x="0" y="0"/>
            <a:chExt cx="4629141" cy="177984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629141" cy="1779847"/>
            </a:xfrm>
            <a:custGeom>
              <a:avLst/>
              <a:gdLst/>
              <a:ahLst/>
              <a:cxnLst/>
              <a:rect l="l" t="t" r="r" b="b"/>
              <a:pathLst>
                <a:path w="4629141" h="1779847">
                  <a:moveTo>
                    <a:pt x="0" y="0"/>
                  </a:moveTo>
                  <a:lnTo>
                    <a:pt x="4629141" y="0"/>
                  </a:lnTo>
                  <a:lnTo>
                    <a:pt x="4629141" y="1779847"/>
                  </a:lnTo>
                  <a:lnTo>
                    <a:pt x="0" y="1779847"/>
                  </a:lnTo>
                  <a:close/>
                </a:path>
              </a:pathLst>
            </a:custGeom>
            <a:solidFill>
              <a:srgbClr val="070707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629141" cy="18274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28700" y="3141235"/>
            <a:ext cx="4897092" cy="5354233"/>
            <a:chOff x="0" y="0"/>
            <a:chExt cx="6529456" cy="7138977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2"/>
            <a:srcRect t="7982" b="30516"/>
            <a:stretch>
              <a:fillRect/>
            </a:stretch>
          </p:blipFill>
          <p:spPr>
            <a:xfrm>
              <a:off x="0" y="0"/>
              <a:ext cx="6529456" cy="7138977"/>
            </a:xfrm>
            <a:prstGeom prst="rect">
              <a:avLst/>
            </a:prstGeom>
          </p:spPr>
        </p:pic>
      </p:grpSp>
      <p:sp>
        <p:nvSpPr>
          <p:cNvPr id="7" name="Freeform 7"/>
          <p:cNvSpPr/>
          <p:nvPr/>
        </p:nvSpPr>
        <p:spPr>
          <a:xfrm rot="7325955">
            <a:off x="-1311158" y="5799483"/>
            <a:ext cx="3549475" cy="9470718"/>
          </a:xfrm>
          <a:custGeom>
            <a:avLst/>
            <a:gdLst/>
            <a:ahLst/>
            <a:cxnLst/>
            <a:rect l="l" t="t" r="r" b="b"/>
            <a:pathLst>
              <a:path w="3549475" h="9470718">
                <a:moveTo>
                  <a:pt x="0" y="0"/>
                </a:moveTo>
                <a:lnTo>
                  <a:pt x="3549474" y="0"/>
                </a:lnTo>
                <a:lnTo>
                  <a:pt x="3549474" y="9470718"/>
                </a:lnTo>
                <a:lnTo>
                  <a:pt x="0" y="947071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8" name="Freeform 8"/>
          <p:cNvSpPr/>
          <p:nvPr/>
        </p:nvSpPr>
        <p:spPr>
          <a:xfrm rot="-5399999">
            <a:off x="12711052" y="5328468"/>
            <a:ext cx="785885" cy="915150"/>
          </a:xfrm>
          <a:custGeom>
            <a:avLst/>
            <a:gdLst/>
            <a:ahLst/>
            <a:cxnLst/>
            <a:rect l="l" t="t" r="r" b="b"/>
            <a:pathLst>
              <a:path w="785885" h="915150">
                <a:moveTo>
                  <a:pt x="0" y="0"/>
                </a:moveTo>
                <a:lnTo>
                  <a:pt x="785885" y="0"/>
                </a:lnTo>
                <a:lnTo>
                  <a:pt x="785885" y="915150"/>
                </a:lnTo>
                <a:lnTo>
                  <a:pt x="0" y="91515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9" name="Freeform 9"/>
          <p:cNvSpPr/>
          <p:nvPr/>
        </p:nvSpPr>
        <p:spPr>
          <a:xfrm rot="7325955">
            <a:off x="17332714" y="-2618266"/>
            <a:ext cx="3549475" cy="9470718"/>
          </a:xfrm>
          <a:custGeom>
            <a:avLst/>
            <a:gdLst/>
            <a:ahLst/>
            <a:cxnLst/>
            <a:rect l="l" t="t" r="r" b="b"/>
            <a:pathLst>
              <a:path w="3549475" h="9470718">
                <a:moveTo>
                  <a:pt x="0" y="0"/>
                </a:moveTo>
                <a:lnTo>
                  <a:pt x="3549474" y="0"/>
                </a:lnTo>
                <a:lnTo>
                  <a:pt x="3549474" y="9470718"/>
                </a:lnTo>
                <a:lnTo>
                  <a:pt x="0" y="947071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10" name="Group 10"/>
          <p:cNvGrpSpPr/>
          <p:nvPr/>
        </p:nvGrpSpPr>
        <p:grpSpPr>
          <a:xfrm>
            <a:off x="12605827" y="3141235"/>
            <a:ext cx="4656704" cy="5354233"/>
            <a:chOff x="0" y="0"/>
            <a:chExt cx="6208938" cy="7138977"/>
          </a:xfrm>
        </p:grpSpPr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7"/>
            <a:srcRect t="2697" b="10492"/>
            <a:stretch>
              <a:fillRect/>
            </a:stretch>
          </p:blipFill>
          <p:spPr>
            <a:xfrm>
              <a:off x="0" y="0"/>
              <a:ext cx="6208938" cy="7138977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7056036" y="3141235"/>
            <a:ext cx="4656704" cy="5354233"/>
            <a:chOff x="0" y="0"/>
            <a:chExt cx="6208938" cy="7138977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8"/>
            <a:srcRect t="6882" b="6882"/>
            <a:stretch>
              <a:fillRect/>
            </a:stretch>
          </p:blipFill>
          <p:spPr>
            <a:xfrm>
              <a:off x="0" y="0"/>
              <a:ext cx="6208938" cy="7138977"/>
            </a:xfrm>
            <a:prstGeom prst="rect">
              <a:avLst/>
            </a:prstGeom>
          </p:spPr>
        </p:pic>
      </p:grpSp>
      <p:sp>
        <p:nvSpPr>
          <p:cNvPr id="14" name="TextBox 14"/>
          <p:cNvSpPr txBox="1"/>
          <p:nvPr/>
        </p:nvSpPr>
        <p:spPr>
          <a:xfrm>
            <a:off x="5105870" y="1467368"/>
            <a:ext cx="7759210" cy="10001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8000" b="1">
                <a:solidFill>
                  <a:srgbClr val="070707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KLJ SOLUTIONS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108026" y="8548149"/>
            <a:ext cx="2997845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>
                <a:solidFill>
                  <a:srgbClr val="F7F5F5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FullStack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885466" y="8548149"/>
            <a:ext cx="2997845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>
                <a:solidFill>
                  <a:srgbClr val="F7F5F5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FullStack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3561569" y="8548149"/>
            <a:ext cx="2997845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>
                <a:solidFill>
                  <a:srgbClr val="F7F5F5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FullStack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28700"/>
            <a:ext cx="5661391" cy="4490561"/>
            <a:chOff x="0" y="0"/>
            <a:chExt cx="7548521" cy="5987415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8001" r="8001"/>
            <a:stretch>
              <a:fillRect/>
            </a:stretch>
          </p:blipFill>
          <p:spPr>
            <a:xfrm>
              <a:off x="0" y="0"/>
              <a:ext cx="7548521" cy="5987415"/>
            </a:xfrm>
            <a:prstGeom prst="rect">
              <a:avLst/>
            </a:prstGeom>
          </p:spPr>
        </p:pic>
      </p:grpSp>
      <p:sp>
        <p:nvSpPr>
          <p:cNvPr id="4" name="Freeform 4"/>
          <p:cNvSpPr/>
          <p:nvPr/>
        </p:nvSpPr>
        <p:spPr>
          <a:xfrm rot="7325955">
            <a:off x="13091966" y="-2329910"/>
            <a:ext cx="3549475" cy="9470718"/>
          </a:xfrm>
          <a:custGeom>
            <a:avLst/>
            <a:gdLst/>
            <a:ahLst/>
            <a:cxnLst/>
            <a:rect l="l" t="t" r="r" b="b"/>
            <a:pathLst>
              <a:path w="3549475" h="9470718">
                <a:moveTo>
                  <a:pt x="0" y="0"/>
                </a:moveTo>
                <a:lnTo>
                  <a:pt x="3549475" y="0"/>
                </a:lnTo>
                <a:lnTo>
                  <a:pt x="3549475" y="9470718"/>
                </a:lnTo>
                <a:lnTo>
                  <a:pt x="0" y="947071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5" name="Group 5"/>
          <p:cNvGrpSpPr/>
          <p:nvPr/>
        </p:nvGrpSpPr>
        <p:grpSpPr>
          <a:xfrm>
            <a:off x="4534291" y="4550219"/>
            <a:ext cx="13067713" cy="5279605"/>
            <a:chOff x="0" y="0"/>
            <a:chExt cx="3440267" cy="138993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440268" cy="1389934"/>
            </a:xfrm>
            <a:custGeom>
              <a:avLst/>
              <a:gdLst/>
              <a:ahLst/>
              <a:cxnLst/>
              <a:rect l="l" t="t" r="r" b="b"/>
              <a:pathLst>
                <a:path w="3440268" h="1389934">
                  <a:moveTo>
                    <a:pt x="0" y="0"/>
                  </a:moveTo>
                  <a:lnTo>
                    <a:pt x="3440268" y="0"/>
                  </a:lnTo>
                  <a:lnTo>
                    <a:pt x="3440268" y="1389934"/>
                  </a:lnTo>
                  <a:lnTo>
                    <a:pt x="0" y="1389934"/>
                  </a:lnTo>
                  <a:close/>
                </a:path>
              </a:pathLst>
            </a:custGeom>
            <a:solidFill>
              <a:srgbClr val="4139B2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3440267" cy="14375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7857774" y="2142223"/>
            <a:ext cx="7961856" cy="10001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8000" b="1" dirty="0">
                <a:solidFill>
                  <a:srgbClr val="070707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APP AML</a:t>
            </a:r>
          </a:p>
        </p:txBody>
      </p:sp>
      <p:sp>
        <p:nvSpPr>
          <p:cNvPr id="9" name="Freeform 9"/>
          <p:cNvSpPr/>
          <p:nvPr/>
        </p:nvSpPr>
        <p:spPr>
          <a:xfrm rot="-5399999">
            <a:off x="910852" y="36151"/>
            <a:ext cx="883396" cy="1028700"/>
          </a:xfrm>
          <a:custGeom>
            <a:avLst/>
            <a:gdLst/>
            <a:ahLst/>
            <a:cxnLst/>
            <a:rect l="l" t="t" r="r" b="b"/>
            <a:pathLst>
              <a:path w="883396" h="1028700">
                <a:moveTo>
                  <a:pt x="0" y="0"/>
                </a:moveTo>
                <a:lnTo>
                  <a:pt x="883396" y="0"/>
                </a:lnTo>
                <a:lnTo>
                  <a:pt x="883396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0" name="Freeform 10"/>
          <p:cNvSpPr/>
          <p:nvPr/>
        </p:nvSpPr>
        <p:spPr>
          <a:xfrm>
            <a:off x="17805096" y="4450"/>
            <a:ext cx="482904" cy="437248"/>
          </a:xfrm>
          <a:custGeom>
            <a:avLst/>
            <a:gdLst/>
            <a:ahLst/>
            <a:cxnLst/>
            <a:rect l="l" t="t" r="r" b="b"/>
            <a:pathLst>
              <a:path w="482904" h="437248">
                <a:moveTo>
                  <a:pt x="0" y="0"/>
                </a:moveTo>
                <a:lnTo>
                  <a:pt x="482904" y="0"/>
                </a:lnTo>
                <a:lnTo>
                  <a:pt x="482904" y="437248"/>
                </a:lnTo>
                <a:lnTo>
                  <a:pt x="0" y="43724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1" name="TextBox 11"/>
          <p:cNvSpPr txBox="1"/>
          <p:nvPr/>
        </p:nvSpPr>
        <p:spPr>
          <a:xfrm>
            <a:off x="5396757" y="5230798"/>
            <a:ext cx="13067717" cy="39184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801"/>
              </a:lnSpc>
            </a:pPr>
            <a:r>
              <a:rPr lang="en-US" sz="2800" dirty="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El Club del Adulto Mayor enfrenta tres dificultades principales:</a:t>
            </a:r>
          </a:p>
          <a:p>
            <a:pPr algn="just">
              <a:lnSpc>
                <a:spcPts val="2801"/>
              </a:lnSpc>
            </a:pPr>
            <a:endParaRPr lang="en-US" sz="2800" dirty="0">
              <a:solidFill>
                <a:srgbClr val="FFFFFF"/>
              </a:solidFill>
              <a:latin typeface="Arimo"/>
              <a:ea typeface="Arimo"/>
              <a:cs typeface="Arimo"/>
              <a:sym typeface="Arimo"/>
            </a:endParaRPr>
          </a:p>
          <a:p>
            <a:pPr algn="just">
              <a:lnSpc>
                <a:spcPts val="2801"/>
              </a:lnSpc>
            </a:pPr>
            <a:r>
              <a:rPr lang="en-US" sz="2000" dirty="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</a:p>
          <a:p>
            <a:pPr algn="just">
              <a:lnSpc>
                <a:spcPts val="2801"/>
              </a:lnSpc>
            </a:pPr>
            <a:r>
              <a:rPr lang="en-US" sz="4000" dirty="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Falta de digitalización en la gestión interna.</a:t>
            </a:r>
          </a:p>
          <a:p>
            <a:pPr algn="just">
              <a:lnSpc>
                <a:spcPts val="2801"/>
              </a:lnSpc>
            </a:pPr>
            <a:endParaRPr lang="en-US" sz="2000" dirty="0">
              <a:solidFill>
                <a:srgbClr val="FFFFFF"/>
              </a:solidFill>
              <a:latin typeface="Arimo"/>
              <a:ea typeface="Arimo"/>
              <a:cs typeface="Arimo"/>
              <a:sym typeface="Arimo"/>
            </a:endParaRPr>
          </a:p>
          <a:p>
            <a:pPr algn="just">
              <a:lnSpc>
                <a:spcPts val="2801"/>
              </a:lnSpc>
            </a:pPr>
            <a:r>
              <a:rPr lang="en-US" sz="2000" dirty="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          </a:t>
            </a:r>
            <a:endParaRPr lang="en-US" sz="4400" dirty="0">
              <a:solidFill>
                <a:srgbClr val="FFFFFF"/>
              </a:solidFill>
              <a:latin typeface="Arimo"/>
              <a:ea typeface="Arimo"/>
              <a:cs typeface="Arimo"/>
              <a:sym typeface="Arimo"/>
            </a:endParaRPr>
          </a:p>
          <a:p>
            <a:pPr algn="just">
              <a:lnSpc>
                <a:spcPts val="2801"/>
              </a:lnSpc>
            </a:pPr>
            <a:r>
              <a:rPr lang="en-US" sz="3600" dirty="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Dependencia de procesos manuales y desordenados. </a:t>
            </a:r>
          </a:p>
          <a:p>
            <a:pPr algn="just">
              <a:lnSpc>
                <a:spcPts val="2801"/>
              </a:lnSpc>
            </a:pPr>
            <a:r>
              <a:rPr lang="en-US" sz="2000" dirty="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          </a:t>
            </a:r>
          </a:p>
          <a:p>
            <a:pPr algn="just">
              <a:lnSpc>
                <a:spcPts val="2801"/>
              </a:lnSpc>
            </a:pPr>
            <a:endParaRPr lang="en-US" sz="2000" dirty="0">
              <a:solidFill>
                <a:srgbClr val="FFFFFF"/>
              </a:solidFill>
              <a:latin typeface="Arimo"/>
              <a:ea typeface="Arimo"/>
              <a:cs typeface="Arimo"/>
              <a:sym typeface="Arimo"/>
            </a:endParaRPr>
          </a:p>
          <a:p>
            <a:pPr algn="just">
              <a:lnSpc>
                <a:spcPts val="2801"/>
              </a:lnSpc>
            </a:pPr>
            <a:r>
              <a:rPr lang="en-US" sz="3600" dirty="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Baja accesibilidad </a:t>
            </a:r>
            <a:r>
              <a:rPr lang="es-CL" sz="3600" dirty="0">
                <a:solidFill>
                  <a:schemeClr val="bg1"/>
                </a:solidFill>
              </a:rPr>
              <a:t>y dificultades de uso para adultos mayores.</a:t>
            </a:r>
            <a:r>
              <a:rPr lang="en-US" sz="3600" dirty="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</a:p>
          <a:p>
            <a:pPr algn="just">
              <a:lnSpc>
                <a:spcPts val="2801"/>
              </a:lnSpc>
            </a:pPr>
            <a:endParaRPr lang="en-US" sz="2000" dirty="0">
              <a:solidFill>
                <a:srgbClr val="FFFFFF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6048712" y="4595930"/>
            <a:ext cx="4794123" cy="547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481"/>
              </a:lnSpc>
            </a:pPr>
            <a:r>
              <a:rPr lang="en-US" sz="3201" b="1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Problema detectado:</a:t>
            </a:r>
          </a:p>
        </p:txBody>
      </p:sp>
      <p:sp>
        <p:nvSpPr>
          <p:cNvPr id="13" name="Freeform 13"/>
          <p:cNvSpPr/>
          <p:nvPr/>
        </p:nvSpPr>
        <p:spPr>
          <a:xfrm rot="7325955">
            <a:off x="284195" y="4823733"/>
            <a:ext cx="3549475" cy="9470718"/>
          </a:xfrm>
          <a:custGeom>
            <a:avLst/>
            <a:gdLst/>
            <a:ahLst/>
            <a:cxnLst/>
            <a:rect l="l" t="t" r="r" b="b"/>
            <a:pathLst>
              <a:path w="3549475" h="9470718">
                <a:moveTo>
                  <a:pt x="0" y="0"/>
                </a:moveTo>
                <a:lnTo>
                  <a:pt x="3549475" y="0"/>
                </a:lnTo>
                <a:lnTo>
                  <a:pt x="3549475" y="9470718"/>
                </a:lnTo>
                <a:lnTo>
                  <a:pt x="0" y="947071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pic>
        <p:nvPicPr>
          <p:cNvPr id="16" name="Gráfico 15" descr="Badge 1 con relleno sólido">
            <a:extLst>
              <a:ext uri="{FF2B5EF4-FFF2-40B4-BE49-F238E27FC236}">
                <a16:creationId xmlns:a16="http://schemas.microsoft.com/office/drawing/2014/main" id="{74826336-8338-E05A-C0B3-39DE0F02614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496619" y="6006077"/>
            <a:ext cx="844045" cy="838228"/>
          </a:xfrm>
          <a:prstGeom prst="rect">
            <a:avLst/>
          </a:prstGeom>
        </p:spPr>
      </p:pic>
      <p:pic>
        <p:nvPicPr>
          <p:cNvPr id="18" name="Gráfico 17" descr="Badge con relleno sólido">
            <a:extLst>
              <a:ext uri="{FF2B5EF4-FFF2-40B4-BE49-F238E27FC236}">
                <a16:creationId xmlns:a16="http://schemas.microsoft.com/office/drawing/2014/main" id="{82497D6B-B9E5-1C89-5449-A386CCE6699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526756" y="7059324"/>
            <a:ext cx="783772" cy="783772"/>
          </a:xfrm>
          <a:prstGeom prst="rect">
            <a:avLst/>
          </a:prstGeom>
        </p:spPr>
      </p:pic>
      <p:pic>
        <p:nvPicPr>
          <p:cNvPr id="20" name="Gráfico 19" descr="Badge 3 con relleno sólido">
            <a:extLst>
              <a:ext uri="{FF2B5EF4-FFF2-40B4-BE49-F238E27FC236}">
                <a16:creationId xmlns:a16="http://schemas.microsoft.com/office/drawing/2014/main" id="{46A7FA14-43FF-1201-770D-33D44707138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534291" y="8128334"/>
            <a:ext cx="854931" cy="85493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223814" y="2105803"/>
            <a:ext cx="10234485" cy="8297435"/>
            <a:chOff x="-243661" y="-561275"/>
            <a:chExt cx="13833542" cy="11063248"/>
          </a:xfrm>
        </p:grpSpPr>
        <p:grpSp>
          <p:nvGrpSpPr>
            <p:cNvPr id="3" name="Group 3"/>
            <p:cNvGrpSpPr/>
            <p:nvPr/>
          </p:nvGrpSpPr>
          <p:grpSpPr>
            <a:xfrm>
              <a:off x="-243661" y="-561275"/>
              <a:ext cx="13636660" cy="10765515"/>
              <a:chOff x="-20675" y="-47625"/>
              <a:chExt cx="1157090" cy="913469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-20675" y="80523"/>
                <a:ext cx="1157090" cy="785321"/>
              </a:xfrm>
              <a:custGeom>
                <a:avLst/>
                <a:gdLst/>
                <a:ahLst/>
                <a:cxnLst/>
                <a:rect l="l" t="t" r="r" b="b"/>
                <a:pathLst>
                  <a:path w="1133589" h="781114">
                    <a:moveTo>
                      <a:pt x="0" y="0"/>
                    </a:moveTo>
                    <a:lnTo>
                      <a:pt x="1133589" y="0"/>
                    </a:lnTo>
                    <a:lnTo>
                      <a:pt x="1133589" y="781114"/>
                    </a:lnTo>
                    <a:lnTo>
                      <a:pt x="0" y="781114"/>
                    </a:lnTo>
                    <a:close/>
                  </a:path>
                </a:pathLst>
              </a:custGeom>
              <a:solidFill>
                <a:srgbClr val="4139B2"/>
              </a:solidFill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5" name="TextBox 5"/>
              <p:cNvSpPr txBox="1"/>
              <p:nvPr/>
            </p:nvSpPr>
            <p:spPr>
              <a:xfrm>
                <a:off x="0" y="-47625"/>
                <a:ext cx="1133589" cy="82873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6" name="TextBox 6"/>
            <p:cNvSpPr txBox="1"/>
            <p:nvPr/>
          </p:nvSpPr>
          <p:spPr>
            <a:xfrm>
              <a:off x="869938" y="1514555"/>
              <a:ext cx="12719943" cy="89874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4075"/>
                </a:lnSpc>
              </a:pPr>
              <a:endParaRPr dirty="0"/>
            </a:p>
            <a:p>
              <a:pPr algn="just">
                <a:lnSpc>
                  <a:spcPts val="4075"/>
                </a:lnSpc>
              </a:pPr>
              <a:r>
                <a:rPr lang="en-US" sz="3600" dirty="0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App AML</a:t>
              </a:r>
            </a:p>
            <a:p>
              <a:pPr algn="just">
                <a:lnSpc>
                  <a:spcPts val="4075"/>
                </a:lnSpc>
              </a:pPr>
              <a:endParaRPr lang="en-US" sz="3600" dirty="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endParaRPr>
            </a:p>
            <a:p>
              <a:pPr algn="just">
                <a:lnSpc>
                  <a:spcPts val="4075"/>
                </a:lnSpc>
              </a:pPr>
              <a:r>
                <a:rPr lang="en-US" sz="3600" dirty="0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Version web y móvil con el objetivo de:</a:t>
              </a:r>
            </a:p>
            <a:p>
              <a:pPr algn="just">
                <a:lnSpc>
                  <a:spcPts val="4075"/>
                </a:lnSpc>
              </a:pPr>
              <a:endParaRPr lang="en-US" sz="2910" dirty="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endParaRPr>
            </a:p>
            <a:p>
              <a:pPr marL="314222" lvl="1" algn="just">
                <a:lnSpc>
                  <a:spcPts val="4075"/>
                </a:lnSpc>
              </a:pPr>
              <a:endParaRPr lang="en-US" sz="4000" dirty="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endParaRPr>
            </a:p>
            <a:p>
              <a:pPr marL="314222" lvl="1">
                <a:lnSpc>
                  <a:spcPts val="4075"/>
                </a:lnSpc>
              </a:pPr>
              <a:r>
                <a:rPr lang="en-US" sz="4000" dirty="0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Modernizar y centralizer la comunicación interna. </a:t>
              </a:r>
            </a:p>
            <a:p>
              <a:pPr marL="314222" lvl="1" algn="just">
                <a:lnSpc>
                  <a:spcPts val="4075"/>
                </a:lnSpc>
              </a:pPr>
              <a:endParaRPr lang="en-US" sz="4000" dirty="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endParaRPr>
            </a:p>
            <a:p>
              <a:pPr marL="314222" lvl="1" algn="just">
                <a:lnSpc>
                  <a:spcPts val="4075"/>
                </a:lnSpc>
              </a:pPr>
              <a:r>
                <a:rPr lang="en-US" sz="4000" dirty="0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Acceso rápido e Interfaz simplificada </a:t>
              </a:r>
            </a:p>
            <a:p>
              <a:pPr marL="314222" lvl="1" algn="just">
                <a:lnSpc>
                  <a:spcPts val="4075"/>
                </a:lnSpc>
              </a:pPr>
              <a:endParaRPr lang="en-US" sz="4000" dirty="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endParaRPr>
            </a:p>
            <a:p>
              <a:pPr marL="314222" lvl="1" algn="just">
                <a:lnSpc>
                  <a:spcPts val="4075"/>
                </a:lnSpc>
              </a:pPr>
              <a:r>
                <a:rPr lang="es-CL" sz="4000" dirty="0">
                  <a:solidFill>
                    <a:schemeClr val="bg1"/>
                  </a:solidFill>
                </a:rPr>
                <a:t>Optimizar la gestión administrativa del club</a:t>
              </a:r>
              <a:endParaRPr lang="en-US" sz="4000" dirty="0">
                <a:solidFill>
                  <a:schemeClr val="bg1"/>
                </a:solidFill>
                <a:latin typeface="Arimo"/>
                <a:ea typeface="Arimo"/>
                <a:cs typeface="Arimo"/>
                <a:sym typeface="Arimo"/>
              </a:endParaRPr>
            </a:p>
            <a:p>
              <a:pPr algn="ctr">
                <a:lnSpc>
                  <a:spcPts val="3622"/>
                </a:lnSpc>
              </a:pPr>
              <a:endParaRPr lang="en-US" sz="2910" dirty="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endParaRPr>
            </a:p>
          </p:txBody>
        </p:sp>
      </p:grpSp>
      <p:sp>
        <p:nvSpPr>
          <p:cNvPr id="7" name="Freeform 7"/>
          <p:cNvSpPr/>
          <p:nvPr/>
        </p:nvSpPr>
        <p:spPr>
          <a:xfrm rot="-5399999">
            <a:off x="121182" y="9152510"/>
            <a:ext cx="949351" cy="1105503"/>
          </a:xfrm>
          <a:custGeom>
            <a:avLst/>
            <a:gdLst/>
            <a:ahLst/>
            <a:cxnLst/>
            <a:rect l="l" t="t" r="r" b="b"/>
            <a:pathLst>
              <a:path w="949351" h="1105503">
                <a:moveTo>
                  <a:pt x="0" y="0"/>
                </a:moveTo>
                <a:lnTo>
                  <a:pt x="949351" y="0"/>
                </a:lnTo>
                <a:lnTo>
                  <a:pt x="949351" y="1105503"/>
                </a:lnTo>
                <a:lnTo>
                  <a:pt x="0" y="11055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8" name="Freeform 8"/>
          <p:cNvSpPr/>
          <p:nvPr/>
        </p:nvSpPr>
        <p:spPr>
          <a:xfrm rot="-5399999">
            <a:off x="1106776" y="9180224"/>
            <a:ext cx="949351" cy="1105503"/>
          </a:xfrm>
          <a:custGeom>
            <a:avLst/>
            <a:gdLst/>
            <a:ahLst/>
            <a:cxnLst/>
            <a:rect l="l" t="t" r="r" b="b"/>
            <a:pathLst>
              <a:path w="949351" h="1105503">
                <a:moveTo>
                  <a:pt x="0" y="0"/>
                </a:moveTo>
                <a:lnTo>
                  <a:pt x="949351" y="0"/>
                </a:lnTo>
                <a:lnTo>
                  <a:pt x="949351" y="1105503"/>
                </a:lnTo>
                <a:lnTo>
                  <a:pt x="0" y="11055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9" name="Freeform 9"/>
          <p:cNvSpPr/>
          <p:nvPr/>
        </p:nvSpPr>
        <p:spPr>
          <a:xfrm>
            <a:off x="8799" y="0"/>
            <a:ext cx="8215015" cy="8215015"/>
          </a:xfrm>
          <a:custGeom>
            <a:avLst/>
            <a:gdLst/>
            <a:ahLst/>
            <a:cxnLst/>
            <a:rect l="l" t="t" r="r" b="b"/>
            <a:pathLst>
              <a:path w="8215015" h="8215015">
                <a:moveTo>
                  <a:pt x="0" y="0"/>
                </a:moveTo>
                <a:lnTo>
                  <a:pt x="8215015" y="0"/>
                </a:lnTo>
                <a:lnTo>
                  <a:pt x="8215015" y="8215015"/>
                </a:lnTo>
                <a:lnTo>
                  <a:pt x="0" y="821501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0" name="TextBox 10"/>
          <p:cNvSpPr txBox="1"/>
          <p:nvPr/>
        </p:nvSpPr>
        <p:spPr>
          <a:xfrm>
            <a:off x="7315729" y="1935222"/>
            <a:ext cx="11686540" cy="8038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60"/>
              </a:lnSpc>
            </a:pPr>
            <a:r>
              <a:rPr lang="en-US" sz="6000" b="1" dirty="0">
                <a:solidFill>
                  <a:srgbClr val="070707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PROPUESTA DE SOLUCIÓN</a:t>
            </a:r>
          </a:p>
        </p:txBody>
      </p:sp>
      <p:sp>
        <p:nvSpPr>
          <p:cNvPr id="11" name="Freeform 11"/>
          <p:cNvSpPr/>
          <p:nvPr/>
        </p:nvSpPr>
        <p:spPr>
          <a:xfrm rot="-5399999">
            <a:off x="2374204" y="9180224"/>
            <a:ext cx="949351" cy="1105503"/>
          </a:xfrm>
          <a:custGeom>
            <a:avLst/>
            <a:gdLst/>
            <a:ahLst/>
            <a:cxnLst/>
            <a:rect l="l" t="t" r="r" b="b"/>
            <a:pathLst>
              <a:path w="949351" h="1105503">
                <a:moveTo>
                  <a:pt x="0" y="0"/>
                </a:moveTo>
                <a:lnTo>
                  <a:pt x="949351" y="0"/>
                </a:lnTo>
                <a:lnTo>
                  <a:pt x="949351" y="1105503"/>
                </a:lnTo>
                <a:lnTo>
                  <a:pt x="0" y="11055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2" name="Freeform 12"/>
          <p:cNvSpPr/>
          <p:nvPr/>
        </p:nvSpPr>
        <p:spPr>
          <a:xfrm rot="-5399999">
            <a:off x="6988336" y="9180224"/>
            <a:ext cx="949351" cy="1105503"/>
          </a:xfrm>
          <a:custGeom>
            <a:avLst/>
            <a:gdLst/>
            <a:ahLst/>
            <a:cxnLst/>
            <a:rect l="l" t="t" r="r" b="b"/>
            <a:pathLst>
              <a:path w="949351" h="1105503">
                <a:moveTo>
                  <a:pt x="0" y="0"/>
                </a:moveTo>
                <a:lnTo>
                  <a:pt x="949350" y="0"/>
                </a:lnTo>
                <a:lnTo>
                  <a:pt x="949350" y="1105503"/>
                </a:lnTo>
                <a:lnTo>
                  <a:pt x="0" y="11055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3" name="Freeform 13"/>
          <p:cNvSpPr/>
          <p:nvPr/>
        </p:nvSpPr>
        <p:spPr>
          <a:xfrm rot="-5399999">
            <a:off x="3641632" y="9180224"/>
            <a:ext cx="949351" cy="1105503"/>
          </a:xfrm>
          <a:custGeom>
            <a:avLst/>
            <a:gdLst/>
            <a:ahLst/>
            <a:cxnLst/>
            <a:rect l="l" t="t" r="r" b="b"/>
            <a:pathLst>
              <a:path w="949351" h="1105503">
                <a:moveTo>
                  <a:pt x="0" y="0"/>
                </a:moveTo>
                <a:lnTo>
                  <a:pt x="949351" y="0"/>
                </a:lnTo>
                <a:lnTo>
                  <a:pt x="949351" y="1105503"/>
                </a:lnTo>
                <a:lnTo>
                  <a:pt x="0" y="11055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4" name="Freeform 14"/>
          <p:cNvSpPr/>
          <p:nvPr/>
        </p:nvSpPr>
        <p:spPr>
          <a:xfrm rot="-5399999">
            <a:off x="4963723" y="9180224"/>
            <a:ext cx="949351" cy="1105503"/>
          </a:xfrm>
          <a:custGeom>
            <a:avLst/>
            <a:gdLst/>
            <a:ahLst/>
            <a:cxnLst/>
            <a:rect l="l" t="t" r="r" b="b"/>
            <a:pathLst>
              <a:path w="949351" h="1105503">
                <a:moveTo>
                  <a:pt x="0" y="0"/>
                </a:moveTo>
                <a:lnTo>
                  <a:pt x="949351" y="0"/>
                </a:lnTo>
                <a:lnTo>
                  <a:pt x="949351" y="1105503"/>
                </a:lnTo>
                <a:lnTo>
                  <a:pt x="0" y="11055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5" name="Freeform 15"/>
          <p:cNvSpPr/>
          <p:nvPr/>
        </p:nvSpPr>
        <p:spPr>
          <a:xfrm rot="-5399999">
            <a:off x="6288301" y="9180224"/>
            <a:ext cx="949351" cy="1105503"/>
          </a:xfrm>
          <a:custGeom>
            <a:avLst/>
            <a:gdLst/>
            <a:ahLst/>
            <a:cxnLst/>
            <a:rect l="l" t="t" r="r" b="b"/>
            <a:pathLst>
              <a:path w="949351" h="1105503">
                <a:moveTo>
                  <a:pt x="0" y="0"/>
                </a:moveTo>
                <a:lnTo>
                  <a:pt x="949351" y="0"/>
                </a:lnTo>
                <a:lnTo>
                  <a:pt x="949351" y="1105503"/>
                </a:lnTo>
                <a:lnTo>
                  <a:pt x="0" y="11055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pic>
        <p:nvPicPr>
          <p:cNvPr id="16" name="Gráfico 15" descr="Badge 1 con relleno sólido">
            <a:extLst>
              <a:ext uri="{FF2B5EF4-FFF2-40B4-BE49-F238E27FC236}">
                <a16:creationId xmlns:a16="http://schemas.microsoft.com/office/drawing/2014/main" id="{4F03690E-215C-F589-1343-389B9F24929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474748" y="6702964"/>
            <a:ext cx="844045" cy="838228"/>
          </a:xfrm>
          <a:prstGeom prst="rect">
            <a:avLst/>
          </a:prstGeom>
        </p:spPr>
      </p:pic>
      <p:pic>
        <p:nvPicPr>
          <p:cNvPr id="17" name="Gráfico 16" descr="Badge con relleno sólido">
            <a:extLst>
              <a:ext uri="{FF2B5EF4-FFF2-40B4-BE49-F238E27FC236}">
                <a16:creationId xmlns:a16="http://schemas.microsoft.com/office/drawing/2014/main" id="{50D7B2E2-44A3-ACBB-52DE-08346A75F23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484618" y="8069768"/>
            <a:ext cx="783772" cy="783772"/>
          </a:xfrm>
          <a:prstGeom prst="rect">
            <a:avLst/>
          </a:prstGeom>
        </p:spPr>
      </p:pic>
      <p:pic>
        <p:nvPicPr>
          <p:cNvPr id="18" name="Gráfico 17" descr="Badge 3 con relleno sólido">
            <a:extLst>
              <a:ext uri="{FF2B5EF4-FFF2-40B4-BE49-F238E27FC236}">
                <a16:creationId xmlns:a16="http://schemas.microsoft.com/office/drawing/2014/main" id="{8D428987-7274-E6BE-2F63-1C5042DA23E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413459" y="9089274"/>
            <a:ext cx="854931" cy="85493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7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28700"/>
            <a:ext cx="16230600" cy="8229600"/>
            <a:chOff x="0" y="0"/>
            <a:chExt cx="21640800" cy="109728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t="11948" b="11948"/>
            <a:stretch>
              <a:fillRect/>
            </a:stretch>
          </p:blipFill>
          <p:spPr>
            <a:xfrm>
              <a:off x="0" y="0"/>
              <a:ext cx="21640800" cy="10972800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7591266" y="7032322"/>
            <a:ext cx="11018628" cy="2886959"/>
            <a:chOff x="0" y="0"/>
            <a:chExt cx="2902026" cy="76035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902026" cy="760351"/>
            </a:xfrm>
            <a:custGeom>
              <a:avLst/>
              <a:gdLst/>
              <a:ahLst/>
              <a:cxnLst/>
              <a:rect l="l" t="t" r="r" b="b"/>
              <a:pathLst>
                <a:path w="2902026" h="760351">
                  <a:moveTo>
                    <a:pt x="0" y="0"/>
                  </a:moveTo>
                  <a:lnTo>
                    <a:pt x="2902026" y="0"/>
                  </a:lnTo>
                  <a:lnTo>
                    <a:pt x="2902026" y="760351"/>
                  </a:lnTo>
                  <a:lnTo>
                    <a:pt x="0" y="760351"/>
                  </a:lnTo>
                  <a:close/>
                </a:path>
              </a:pathLst>
            </a:custGeom>
            <a:solidFill>
              <a:srgbClr val="4139B2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2902026" cy="8079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6266397" y="8179391"/>
            <a:ext cx="2021603" cy="1861736"/>
            <a:chOff x="0" y="0"/>
            <a:chExt cx="6343650" cy="5842000"/>
          </a:xfrm>
        </p:grpSpPr>
        <p:sp>
          <p:nvSpPr>
            <p:cNvPr id="10" name="Freeform 10"/>
            <p:cNvSpPr/>
            <p:nvPr/>
          </p:nvSpPr>
          <p:spPr>
            <a:xfrm>
              <a:off x="68580" y="100330"/>
              <a:ext cx="6188710" cy="5651500"/>
            </a:xfrm>
            <a:custGeom>
              <a:avLst/>
              <a:gdLst/>
              <a:ahLst/>
              <a:cxnLst/>
              <a:rect l="l" t="t" r="r" b="b"/>
              <a:pathLst>
                <a:path w="6188710" h="5651500">
                  <a:moveTo>
                    <a:pt x="6188710" y="2825750"/>
                  </a:moveTo>
                  <a:lnTo>
                    <a:pt x="3362960" y="5651500"/>
                  </a:lnTo>
                  <a:lnTo>
                    <a:pt x="2536190" y="4824730"/>
                  </a:lnTo>
                  <a:lnTo>
                    <a:pt x="3933190" y="3404870"/>
                  </a:lnTo>
                  <a:lnTo>
                    <a:pt x="0" y="3402330"/>
                  </a:lnTo>
                  <a:lnTo>
                    <a:pt x="7620" y="2241550"/>
                  </a:lnTo>
                  <a:lnTo>
                    <a:pt x="3967480" y="2247900"/>
                  </a:lnTo>
                  <a:lnTo>
                    <a:pt x="2536190" y="826770"/>
                  </a:lnTo>
                  <a:lnTo>
                    <a:pt x="3362960" y="0"/>
                  </a:lnTo>
                  <a:lnTo>
                    <a:pt x="6188710" y="2825750"/>
                  </a:lnTo>
                  <a:close/>
                </a:path>
              </a:pathLst>
            </a:custGeom>
            <a:blipFill>
              <a:blip r:embed="rId3"/>
              <a:stretch>
                <a:fillRect t="-1026" b="-8478"/>
              </a:stretch>
            </a:blipFill>
          </p:spPr>
          <p:txBody>
            <a:bodyPr/>
            <a:lstStyle/>
            <a:p>
              <a:endParaRPr lang="es-CL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0" y="0"/>
              <a:ext cx="6343650" cy="5842000"/>
            </a:xfrm>
            <a:custGeom>
              <a:avLst/>
              <a:gdLst/>
              <a:ahLst/>
              <a:cxnLst/>
              <a:rect l="l" t="t" r="r" b="b"/>
              <a:pathLst>
                <a:path w="6343650" h="5842000">
                  <a:moveTo>
                    <a:pt x="6343650" y="2921000"/>
                  </a:moveTo>
                  <a:lnTo>
                    <a:pt x="3422650" y="5842000"/>
                  </a:lnTo>
                  <a:lnTo>
                    <a:pt x="2500630" y="4919980"/>
                  </a:lnTo>
                  <a:lnTo>
                    <a:pt x="3846830" y="3573780"/>
                  </a:lnTo>
                  <a:lnTo>
                    <a:pt x="0" y="3573780"/>
                  </a:lnTo>
                  <a:lnTo>
                    <a:pt x="0" y="2269490"/>
                  </a:lnTo>
                  <a:lnTo>
                    <a:pt x="3846830" y="2269490"/>
                  </a:lnTo>
                  <a:lnTo>
                    <a:pt x="2500630" y="923290"/>
                  </a:lnTo>
                  <a:lnTo>
                    <a:pt x="3422650" y="0"/>
                  </a:lnTo>
                  <a:lnTo>
                    <a:pt x="6343650" y="2921000"/>
                  </a:lnTo>
                  <a:close/>
                  <a:moveTo>
                    <a:pt x="3422650" y="5662930"/>
                  </a:moveTo>
                  <a:lnTo>
                    <a:pt x="6164580" y="2921000"/>
                  </a:lnTo>
                  <a:lnTo>
                    <a:pt x="3422650" y="179070"/>
                  </a:lnTo>
                  <a:lnTo>
                    <a:pt x="2679700" y="922020"/>
                  </a:lnTo>
                  <a:lnTo>
                    <a:pt x="4152900" y="2395220"/>
                  </a:lnTo>
                  <a:lnTo>
                    <a:pt x="127000" y="2395220"/>
                  </a:lnTo>
                  <a:lnTo>
                    <a:pt x="127000" y="3445510"/>
                  </a:lnTo>
                  <a:lnTo>
                    <a:pt x="4152900" y="3445510"/>
                  </a:lnTo>
                  <a:lnTo>
                    <a:pt x="2679700" y="4918710"/>
                  </a:lnTo>
                  <a:lnTo>
                    <a:pt x="3422650" y="5661660"/>
                  </a:lnTo>
                  <a:close/>
                </a:path>
              </a:pathLst>
            </a:custGeom>
            <a:solidFill>
              <a:srgbClr val="FD7270"/>
            </a:solid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7591266" y="7536103"/>
            <a:ext cx="9894064" cy="2289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40"/>
              </a:lnSpc>
            </a:pPr>
            <a:r>
              <a:rPr lang="en-US" sz="9600" b="1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PRESENTACIÓN APP AML</a:t>
            </a:r>
          </a:p>
        </p:txBody>
      </p:sp>
      <p:sp>
        <p:nvSpPr>
          <p:cNvPr id="13" name="Freeform 7">
            <a:extLst>
              <a:ext uri="{FF2B5EF4-FFF2-40B4-BE49-F238E27FC236}">
                <a16:creationId xmlns:a16="http://schemas.microsoft.com/office/drawing/2014/main" id="{B6604BDA-0C75-7247-B394-5D4E8E639770}"/>
              </a:ext>
            </a:extLst>
          </p:cNvPr>
          <p:cNvSpPr/>
          <p:nvPr/>
        </p:nvSpPr>
        <p:spPr>
          <a:xfrm rot="3137490">
            <a:off x="-746038" y="-3099316"/>
            <a:ext cx="3549475" cy="9470718"/>
          </a:xfrm>
          <a:custGeom>
            <a:avLst/>
            <a:gdLst/>
            <a:ahLst/>
            <a:cxnLst/>
            <a:rect l="l" t="t" r="r" b="b"/>
            <a:pathLst>
              <a:path w="3549475" h="9470718">
                <a:moveTo>
                  <a:pt x="0" y="0"/>
                </a:moveTo>
                <a:lnTo>
                  <a:pt x="3549474" y="0"/>
                </a:lnTo>
                <a:lnTo>
                  <a:pt x="3549474" y="9470718"/>
                </a:lnTo>
                <a:lnTo>
                  <a:pt x="0" y="947071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4" name="Freeform 4">
            <a:extLst>
              <a:ext uri="{FF2B5EF4-FFF2-40B4-BE49-F238E27FC236}">
                <a16:creationId xmlns:a16="http://schemas.microsoft.com/office/drawing/2014/main" id="{567D9635-DC24-8612-0D4B-E2CAB14DA2A0}"/>
              </a:ext>
            </a:extLst>
          </p:cNvPr>
          <p:cNvSpPr/>
          <p:nvPr/>
        </p:nvSpPr>
        <p:spPr>
          <a:xfrm rot="7325955">
            <a:off x="14513514" y="-3637509"/>
            <a:ext cx="3549475" cy="9470718"/>
          </a:xfrm>
          <a:custGeom>
            <a:avLst/>
            <a:gdLst/>
            <a:ahLst/>
            <a:cxnLst/>
            <a:rect l="l" t="t" r="r" b="b"/>
            <a:pathLst>
              <a:path w="3549475" h="9470718">
                <a:moveTo>
                  <a:pt x="0" y="0"/>
                </a:moveTo>
                <a:lnTo>
                  <a:pt x="3549475" y="0"/>
                </a:lnTo>
                <a:lnTo>
                  <a:pt x="3549475" y="9470718"/>
                </a:lnTo>
                <a:lnTo>
                  <a:pt x="0" y="947071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43481" y="4922090"/>
            <a:ext cx="18531481" cy="5364910"/>
            <a:chOff x="0" y="0"/>
            <a:chExt cx="24708641" cy="715321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t="38626" b="17920"/>
            <a:stretch>
              <a:fillRect/>
            </a:stretch>
          </p:blipFill>
          <p:spPr>
            <a:xfrm>
              <a:off x="0" y="0"/>
              <a:ext cx="24708641" cy="7153214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1028700" y="3050145"/>
            <a:ext cx="15317547" cy="6208155"/>
            <a:chOff x="0" y="0"/>
            <a:chExt cx="4034251" cy="163507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034251" cy="1635070"/>
            </a:xfrm>
            <a:custGeom>
              <a:avLst/>
              <a:gdLst/>
              <a:ahLst/>
              <a:cxnLst/>
              <a:rect l="l" t="t" r="r" b="b"/>
              <a:pathLst>
                <a:path w="4034251" h="1635070">
                  <a:moveTo>
                    <a:pt x="0" y="0"/>
                  </a:moveTo>
                  <a:lnTo>
                    <a:pt x="4034251" y="0"/>
                  </a:lnTo>
                  <a:lnTo>
                    <a:pt x="4034251" y="1635070"/>
                  </a:lnTo>
                  <a:lnTo>
                    <a:pt x="0" y="1635070"/>
                  </a:lnTo>
                  <a:close/>
                </a:path>
              </a:pathLst>
            </a:custGeom>
            <a:solidFill>
              <a:srgbClr val="4139B2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4034251" cy="16826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969402" y="3804550"/>
            <a:ext cx="377377" cy="2012647"/>
            <a:chOff x="0" y="0"/>
            <a:chExt cx="99392" cy="53008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99392" cy="530080"/>
            </a:xfrm>
            <a:custGeom>
              <a:avLst/>
              <a:gdLst/>
              <a:ahLst/>
              <a:cxnLst/>
              <a:rect l="l" t="t" r="r" b="b"/>
              <a:pathLst>
                <a:path w="99392" h="530080">
                  <a:moveTo>
                    <a:pt x="0" y="0"/>
                  </a:moveTo>
                  <a:lnTo>
                    <a:pt x="99392" y="0"/>
                  </a:lnTo>
                  <a:lnTo>
                    <a:pt x="99392" y="530080"/>
                  </a:lnTo>
                  <a:lnTo>
                    <a:pt x="0" y="530080"/>
                  </a:lnTo>
                  <a:close/>
                </a:path>
              </a:pathLst>
            </a:custGeom>
            <a:solidFill>
              <a:srgbClr val="070707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99392" cy="5777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969402" y="1449944"/>
            <a:ext cx="11234771" cy="10001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8000" b="1" dirty="0">
                <a:solidFill>
                  <a:srgbClr val="070707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TRABAJO FUTURO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773053" y="6558348"/>
            <a:ext cx="5226818" cy="17064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s-CL" sz="3200" b="1" dirty="0">
                <a:solidFill>
                  <a:schemeClr val="bg1"/>
                </a:solidFill>
              </a:rPr>
              <a:t>Centralización de datos con  historial institucional, para trazabilidad  </a:t>
            </a:r>
            <a:endParaRPr lang="en-US" sz="3200" b="1" dirty="0">
              <a:solidFill>
                <a:schemeClr val="bg1"/>
              </a:solidFill>
              <a:latin typeface="HK Grotesk Bold"/>
              <a:ea typeface="HK Grotesk Bold"/>
              <a:cs typeface="HK Grotesk Bold"/>
              <a:sym typeface="HK Grotesk 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2730304" y="3737875"/>
            <a:ext cx="3773959" cy="2233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 b="1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Completar integración real con API de alertas (SoSafe u otra).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730304" y="6582947"/>
            <a:ext cx="4450179" cy="1671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 b="1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Implementar credenciales digitales del socio.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884001" y="4018863"/>
            <a:ext cx="4113765" cy="1671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 b="1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Agregar módulo de certificados automáticos.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1969402" y="6421022"/>
            <a:ext cx="377377" cy="2012647"/>
            <a:chOff x="0" y="0"/>
            <a:chExt cx="99392" cy="53008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99392" cy="530080"/>
            </a:xfrm>
            <a:custGeom>
              <a:avLst/>
              <a:gdLst/>
              <a:ahLst/>
              <a:cxnLst/>
              <a:rect l="l" t="t" r="r" b="b"/>
              <a:pathLst>
                <a:path w="99392" h="530080">
                  <a:moveTo>
                    <a:pt x="0" y="0"/>
                  </a:moveTo>
                  <a:lnTo>
                    <a:pt x="99392" y="0"/>
                  </a:lnTo>
                  <a:lnTo>
                    <a:pt x="99392" y="530080"/>
                  </a:lnTo>
                  <a:lnTo>
                    <a:pt x="0" y="530080"/>
                  </a:lnTo>
                  <a:close/>
                </a:path>
              </a:pathLst>
            </a:custGeom>
            <a:solidFill>
              <a:srgbClr val="070707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47625"/>
              <a:ext cx="99392" cy="5777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9" name="Freeform 19"/>
          <p:cNvSpPr/>
          <p:nvPr/>
        </p:nvSpPr>
        <p:spPr>
          <a:xfrm rot="7325955">
            <a:off x="12891961" y="-4053735"/>
            <a:ext cx="4654635" cy="12419511"/>
          </a:xfrm>
          <a:custGeom>
            <a:avLst/>
            <a:gdLst/>
            <a:ahLst/>
            <a:cxnLst/>
            <a:rect l="l" t="t" r="r" b="b"/>
            <a:pathLst>
              <a:path w="4654635" h="12419511">
                <a:moveTo>
                  <a:pt x="0" y="0"/>
                </a:moveTo>
                <a:lnTo>
                  <a:pt x="4654635" y="0"/>
                </a:lnTo>
                <a:lnTo>
                  <a:pt x="4654635" y="12419512"/>
                </a:lnTo>
                <a:lnTo>
                  <a:pt x="0" y="124195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20" name="Group 20"/>
          <p:cNvGrpSpPr/>
          <p:nvPr/>
        </p:nvGrpSpPr>
        <p:grpSpPr>
          <a:xfrm>
            <a:off x="9125624" y="3804550"/>
            <a:ext cx="377377" cy="2012647"/>
            <a:chOff x="0" y="0"/>
            <a:chExt cx="99392" cy="53008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99392" cy="530080"/>
            </a:xfrm>
            <a:custGeom>
              <a:avLst/>
              <a:gdLst/>
              <a:ahLst/>
              <a:cxnLst/>
              <a:rect l="l" t="t" r="r" b="b"/>
              <a:pathLst>
                <a:path w="99392" h="530080">
                  <a:moveTo>
                    <a:pt x="0" y="0"/>
                  </a:moveTo>
                  <a:lnTo>
                    <a:pt x="99392" y="0"/>
                  </a:lnTo>
                  <a:lnTo>
                    <a:pt x="99392" y="530080"/>
                  </a:lnTo>
                  <a:lnTo>
                    <a:pt x="0" y="530080"/>
                  </a:lnTo>
                  <a:close/>
                </a:path>
              </a:pathLst>
            </a:custGeom>
            <a:solidFill>
              <a:srgbClr val="070707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47625"/>
              <a:ext cx="99392" cy="5777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9125624" y="6421022"/>
            <a:ext cx="377377" cy="2012647"/>
            <a:chOff x="0" y="0"/>
            <a:chExt cx="99392" cy="53008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99392" cy="530080"/>
            </a:xfrm>
            <a:custGeom>
              <a:avLst/>
              <a:gdLst/>
              <a:ahLst/>
              <a:cxnLst/>
              <a:rect l="l" t="t" r="r" b="b"/>
              <a:pathLst>
                <a:path w="99392" h="530080">
                  <a:moveTo>
                    <a:pt x="0" y="0"/>
                  </a:moveTo>
                  <a:lnTo>
                    <a:pt x="99392" y="0"/>
                  </a:lnTo>
                  <a:lnTo>
                    <a:pt x="99392" y="530080"/>
                  </a:lnTo>
                  <a:lnTo>
                    <a:pt x="0" y="530080"/>
                  </a:lnTo>
                  <a:close/>
                </a:path>
              </a:pathLst>
            </a:custGeom>
            <a:solidFill>
              <a:srgbClr val="070707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-47625"/>
              <a:ext cx="99392" cy="5777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6" name="Freeform 7">
            <a:extLst>
              <a:ext uri="{FF2B5EF4-FFF2-40B4-BE49-F238E27FC236}">
                <a16:creationId xmlns:a16="http://schemas.microsoft.com/office/drawing/2014/main" id="{EF7072F3-8C05-249F-56A3-B0B448B01CCA}"/>
              </a:ext>
            </a:extLst>
          </p:cNvPr>
          <p:cNvSpPr/>
          <p:nvPr/>
        </p:nvSpPr>
        <p:spPr>
          <a:xfrm rot="7325955">
            <a:off x="-1773878" y="5974640"/>
            <a:ext cx="3549475" cy="9470718"/>
          </a:xfrm>
          <a:custGeom>
            <a:avLst/>
            <a:gdLst/>
            <a:ahLst/>
            <a:cxnLst/>
            <a:rect l="l" t="t" r="r" b="b"/>
            <a:pathLst>
              <a:path w="3549475" h="9470718">
                <a:moveTo>
                  <a:pt x="0" y="0"/>
                </a:moveTo>
                <a:lnTo>
                  <a:pt x="3549474" y="0"/>
                </a:lnTo>
                <a:lnTo>
                  <a:pt x="3549474" y="9470718"/>
                </a:lnTo>
                <a:lnTo>
                  <a:pt x="0" y="947071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7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129440"/>
            <a:ext cx="18288000" cy="7877586"/>
            <a:chOff x="0" y="0"/>
            <a:chExt cx="24384000" cy="10503448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t="16977" b="39947"/>
            <a:stretch>
              <a:fillRect/>
            </a:stretch>
          </p:blipFill>
          <p:spPr>
            <a:xfrm>
              <a:off x="0" y="0"/>
              <a:ext cx="24384000" cy="10503448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0" y="7748146"/>
            <a:ext cx="19412565" cy="2538854"/>
            <a:chOff x="0" y="0"/>
            <a:chExt cx="5112774" cy="668669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112774" cy="668669"/>
            </a:xfrm>
            <a:custGeom>
              <a:avLst/>
              <a:gdLst/>
              <a:ahLst/>
              <a:cxnLst/>
              <a:rect l="l" t="t" r="r" b="b"/>
              <a:pathLst>
                <a:path w="5112774" h="668669">
                  <a:moveTo>
                    <a:pt x="0" y="0"/>
                  </a:moveTo>
                  <a:lnTo>
                    <a:pt x="5112774" y="0"/>
                  </a:lnTo>
                  <a:lnTo>
                    <a:pt x="5112774" y="668669"/>
                  </a:lnTo>
                  <a:lnTo>
                    <a:pt x="0" y="668669"/>
                  </a:lnTo>
                  <a:close/>
                </a:path>
              </a:pathLst>
            </a:custGeom>
            <a:solidFill>
              <a:srgbClr val="4139B2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5112774" cy="7162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891261" y="8026973"/>
            <a:ext cx="14505478" cy="20859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49"/>
              </a:lnSpc>
            </a:pPr>
            <a:r>
              <a:rPr lang="en-US" sz="4499" dirty="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Con nuestra propuesta, App AML, entregamos una solución real y de impacto social, modernizando la comunicación y accesibilidad del Club del Adulto Mayor Lonquén, transformando procesos y digitalizandolos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B8F10FF-D898-5E97-E022-3807703E6E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0994E7EF-F431-1C36-4376-85E8EAD734C9}"/>
              </a:ext>
            </a:extLst>
          </p:cNvPr>
          <p:cNvGrpSpPr/>
          <p:nvPr/>
        </p:nvGrpSpPr>
        <p:grpSpPr>
          <a:xfrm>
            <a:off x="355865" y="2929780"/>
            <a:ext cx="17576270" cy="6757856"/>
            <a:chOff x="0" y="0"/>
            <a:chExt cx="4629141" cy="1779847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CDD22F09-D1C1-F27A-9092-B645E1BCEEE2}"/>
                </a:ext>
              </a:extLst>
            </p:cNvPr>
            <p:cNvSpPr/>
            <p:nvPr/>
          </p:nvSpPr>
          <p:spPr>
            <a:xfrm>
              <a:off x="0" y="0"/>
              <a:ext cx="4629141" cy="1779847"/>
            </a:xfrm>
            <a:custGeom>
              <a:avLst/>
              <a:gdLst/>
              <a:ahLst/>
              <a:cxnLst/>
              <a:rect l="l" t="t" r="r" b="b"/>
              <a:pathLst>
                <a:path w="4629141" h="1779847">
                  <a:moveTo>
                    <a:pt x="0" y="0"/>
                  </a:moveTo>
                  <a:lnTo>
                    <a:pt x="4629141" y="0"/>
                  </a:lnTo>
                  <a:lnTo>
                    <a:pt x="4629141" y="1779847"/>
                  </a:lnTo>
                  <a:lnTo>
                    <a:pt x="0" y="1779847"/>
                  </a:lnTo>
                  <a:close/>
                </a:path>
              </a:pathLst>
            </a:custGeom>
            <a:solidFill>
              <a:srgbClr val="070707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0615EB0A-79C4-D904-0762-A0E90F1F660B}"/>
                </a:ext>
              </a:extLst>
            </p:cNvPr>
            <p:cNvSpPr txBox="1"/>
            <p:nvPr/>
          </p:nvSpPr>
          <p:spPr>
            <a:xfrm>
              <a:off x="0" y="-47625"/>
              <a:ext cx="4629141" cy="18274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DBB0A626-5602-3164-5204-4B2685622CA1}"/>
              </a:ext>
            </a:extLst>
          </p:cNvPr>
          <p:cNvGrpSpPr/>
          <p:nvPr/>
        </p:nvGrpSpPr>
        <p:grpSpPr>
          <a:xfrm>
            <a:off x="1028700" y="3141235"/>
            <a:ext cx="4897092" cy="5354233"/>
            <a:chOff x="0" y="0"/>
            <a:chExt cx="6529456" cy="7138977"/>
          </a:xfrm>
        </p:grpSpPr>
        <p:pic>
          <p:nvPicPr>
            <p:cNvPr id="6" name="Picture 6">
              <a:extLst>
                <a:ext uri="{FF2B5EF4-FFF2-40B4-BE49-F238E27FC236}">
                  <a16:creationId xmlns:a16="http://schemas.microsoft.com/office/drawing/2014/main" id="{3400501B-D4CA-C6E5-431C-2335A0A7D02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7982" b="30516"/>
            <a:stretch>
              <a:fillRect/>
            </a:stretch>
          </p:blipFill>
          <p:spPr>
            <a:xfrm>
              <a:off x="0" y="0"/>
              <a:ext cx="6529456" cy="7138977"/>
            </a:xfrm>
            <a:prstGeom prst="rect">
              <a:avLst/>
            </a:prstGeom>
          </p:spPr>
        </p:pic>
      </p:grpSp>
      <p:sp>
        <p:nvSpPr>
          <p:cNvPr id="7" name="Freeform 7">
            <a:extLst>
              <a:ext uri="{FF2B5EF4-FFF2-40B4-BE49-F238E27FC236}">
                <a16:creationId xmlns:a16="http://schemas.microsoft.com/office/drawing/2014/main" id="{878BCB7B-34E5-3826-6419-702F965D382E}"/>
              </a:ext>
            </a:extLst>
          </p:cNvPr>
          <p:cNvSpPr/>
          <p:nvPr/>
        </p:nvSpPr>
        <p:spPr>
          <a:xfrm rot="7325955">
            <a:off x="-1311158" y="5799483"/>
            <a:ext cx="3549475" cy="9470718"/>
          </a:xfrm>
          <a:custGeom>
            <a:avLst/>
            <a:gdLst/>
            <a:ahLst/>
            <a:cxnLst/>
            <a:rect l="l" t="t" r="r" b="b"/>
            <a:pathLst>
              <a:path w="3549475" h="9470718">
                <a:moveTo>
                  <a:pt x="0" y="0"/>
                </a:moveTo>
                <a:lnTo>
                  <a:pt x="3549474" y="0"/>
                </a:lnTo>
                <a:lnTo>
                  <a:pt x="3549474" y="9470718"/>
                </a:lnTo>
                <a:lnTo>
                  <a:pt x="0" y="947071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E390E29A-62BB-8D77-502E-7B96FE9FA07C}"/>
              </a:ext>
            </a:extLst>
          </p:cNvPr>
          <p:cNvSpPr/>
          <p:nvPr/>
        </p:nvSpPr>
        <p:spPr>
          <a:xfrm rot="-5399999">
            <a:off x="12711052" y="5328468"/>
            <a:ext cx="785885" cy="915150"/>
          </a:xfrm>
          <a:custGeom>
            <a:avLst/>
            <a:gdLst/>
            <a:ahLst/>
            <a:cxnLst/>
            <a:rect l="l" t="t" r="r" b="b"/>
            <a:pathLst>
              <a:path w="785885" h="915150">
                <a:moveTo>
                  <a:pt x="0" y="0"/>
                </a:moveTo>
                <a:lnTo>
                  <a:pt x="785885" y="0"/>
                </a:lnTo>
                <a:lnTo>
                  <a:pt x="785885" y="915150"/>
                </a:lnTo>
                <a:lnTo>
                  <a:pt x="0" y="91515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5A6C0682-CFEB-E51B-D1AD-CCA244141C2F}"/>
              </a:ext>
            </a:extLst>
          </p:cNvPr>
          <p:cNvSpPr/>
          <p:nvPr/>
        </p:nvSpPr>
        <p:spPr>
          <a:xfrm rot="7325955">
            <a:off x="17332714" y="-2618266"/>
            <a:ext cx="3549475" cy="9470718"/>
          </a:xfrm>
          <a:custGeom>
            <a:avLst/>
            <a:gdLst/>
            <a:ahLst/>
            <a:cxnLst/>
            <a:rect l="l" t="t" r="r" b="b"/>
            <a:pathLst>
              <a:path w="3549475" h="9470718">
                <a:moveTo>
                  <a:pt x="0" y="0"/>
                </a:moveTo>
                <a:lnTo>
                  <a:pt x="3549474" y="0"/>
                </a:lnTo>
                <a:lnTo>
                  <a:pt x="3549474" y="9470718"/>
                </a:lnTo>
                <a:lnTo>
                  <a:pt x="0" y="947071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10" name="Group 10">
            <a:extLst>
              <a:ext uri="{FF2B5EF4-FFF2-40B4-BE49-F238E27FC236}">
                <a16:creationId xmlns:a16="http://schemas.microsoft.com/office/drawing/2014/main" id="{8BED721D-3543-20D2-161D-786B9AFC4AD7}"/>
              </a:ext>
            </a:extLst>
          </p:cNvPr>
          <p:cNvGrpSpPr/>
          <p:nvPr/>
        </p:nvGrpSpPr>
        <p:grpSpPr>
          <a:xfrm>
            <a:off x="12605827" y="3141235"/>
            <a:ext cx="4656704" cy="5354233"/>
            <a:chOff x="0" y="0"/>
            <a:chExt cx="6208938" cy="7138977"/>
          </a:xfrm>
        </p:grpSpPr>
        <p:pic>
          <p:nvPicPr>
            <p:cNvPr id="11" name="Picture 11">
              <a:extLst>
                <a:ext uri="{FF2B5EF4-FFF2-40B4-BE49-F238E27FC236}">
                  <a16:creationId xmlns:a16="http://schemas.microsoft.com/office/drawing/2014/main" id="{37F509ED-1F5D-C871-2190-831F6573600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t="2697" b="10492"/>
            <a:stretch>
              <a:fillRect/>
            </a:stretch>
          </p:blipFill>
          <p:spPr>
            <a:xfrm>
              <a:off x="0" y="0"/>
              <a:ext cx="6208938" cy="7138977"/>
            </a:xfrm>
            <a:prstGeom prst="rect">
              <a:avLst/>
            </a:prstGeom>
          </p:spPr>
        </p:pic>
      </p:grpSp>
      <p:grpSp>
        <p:nvGrpSpPr>
          <p:cNvPr id="12" name="Group 12">
            <a:extLst>
              <a:ext uri="{FF2B5EF4-FFF2-40B4-BE49-F238E27FC236}">
                <a16:creationId xmlns:a16="http://schemas.microsoft.com/office/drawing/2014/main" id="{60461600-BF30-5CEB-9FF7-5223AD340350}"/>
              </a:ext>
            </a:extLst>
          </p:cNvPr>
          <p:cNvGrpSpPr/>
          <p:nvPr/>
        </p:nvGrpSpPr>
        <p:grpSpPr>
          <a:xfrm>
            <a:off x="7056036" y="3141235"/>
            <a:ext cx="4656704" cy="5354233"/>
            <a:chOff x="0" y="0"/>
            <a:chExt cx="6208938" cy="7138977"/>
          </a:xfrm>
        </p:grpSpPr>
        <p:pic>
          <p:nvPicPr>
            <p:cNvPr id="13" name="Picture 13">
              <a:extLst>
                <a:ext uri="{FF2B5EF4-FFF2-40B4-BE49-F238E27FC236}">
                  <a16:creationId xmlns:a16="http://schemas.microsoft.com/office/drawing/2014/main" id="{45B5F64D-1C0B-752E-CA39-6C6863D7B67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t="6882" b="6882"/>
            <a:stretch>
              <a:fillRect/>
            </a:stretch>
          </p:blipFill>
          <p:spPr>
            <a:xfrm>
              <a:off x="0" y="0"/>
              <a:ext cx="6208938" cy="7138977"/>
            </a:xfrm>
            <a:prstGeom prst="rect">
              <a:avLst/>
            </a:prstGeom>
          </p:spPr>
        </p:pic>
      </p:grpSp>
      <p:sp>
        <p:nvSpPr>
          <p:cNvPr id="14" name="TextBox 14">
            <a:extLst>
              <a:ext uri="{FF2B5EF4-FFF2-40B4-BE49-F238E27FC236}">
                <a16:creationId xmlns:a16="http://schemas.microsoft.com/office/drawing/2014/main" id="{0438189C-DAC1-1330-9771-005D6B8B6E93}"/>
              </a:ext>
            </a:extLst>
          </p:cNvPr>
          <p:cNvSpPr txBox="1"/>
          <p:nvPr/>
        </p:nvSpPr>
        <p:spPr>
          <a:xfrm>
            <a:off x="5105870" y="1467368"/>
            <a:ext cx="7759210" cy="10001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8000" b="1">
                <a:solidFill>
                  <a:srgbClr val="070707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KLJ SOLUTIONS</a:t>
            </a: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41F7E507-E6C8-4056-3725-17BBE8CFBC35}"/>
              </a:ext>
            </a:extLst>
          </p:cNvPr>
          <p:cNvSpPr txBox="1"/>
          <p:nvPr/>
        </p:nvSpPr>
        <p:spPr>
          <a:xfrm>
            <a:off x="1636369" y="8548149"/>
            <a:ext cx="3817766" cy="8477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4400" b="1" dirty="0">
                <a:solidFill>
                  <a:srgbClr val="F7F5F5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Camila Rojas</a:t>
            </a:r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B3F4F2EB-F90A-7F7C-134A-3F666F7EBB48}"/>
              </a:ext>
            </a:extLst>
          </p:cNvPr>
          <p:cNvSpPr txBox="1"/>
          <p:nvPr/>
        </p:nvSpPr>
        <p:spPr>
          <a:xfrm>
            <a:off x="7056036" y="8548149"/>
            <a:ext cx="4656704" cy="8503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4400" b="1" dirty="0">
                <a:solidFill>
                  <a:srgbClr val="F7F5F5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Luis San Martín </a:t>
            </a: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16955F92-BEEE-642A-403E-14555A42D1D9}"/>
              </a:ext>
            </a:extLst>
          </p:cNvPr>
          <p:cNvSpPr txBox="1"/>
          <p:nvPr/>
        </p:nvSpPr>
        <p:spPr>
          <a:xfrm>
            <a:off x="12735453" y="8498133"/>
            <a:ext cx="4397451" cy="8610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4400" b="1" dirty="0">
                <a:solidFill>
                  <a:srgbClr val="F7F5F5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Jael Inestroza</a:t>
            </a:r>
          </a:p>
        </p:txBody>
      </p:sp>
    </p:spTree>
    <p:extLst>
      <p:ext uri="{BB962C8B-B14F-4D97-AF65-F5344CB8AC3E}">
        <p14:creationId xmlns:p14="http://schemas.microsoft.com/office/powerpoint/2010/main" val="17132660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1508</TotalTime>
  <Words>169</Words>
  <Application>Microsoft Macintosh PowerPoint</Application>
  <PresentationFormat>Personalizado</PresentationFormat>
  <Paragraphs>43</Paragraphs>
  <Slides>8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</vt:i4>
      </vt:variant>
    </vt:vector>
  </HeadingPairs>
  <TitlesOfParts>
    <vt:vector size="15" baseType="lpstr">
      <vt:lpstr>Calibri</vt:lpstr>
      <vt:lpstr>Arimo</vt:lpstr>
      <vt:lpstr>Aptos</vt:lpstr>
      <vt:lpstr>HK Grotesk Bold</vt:lpstr>
      <vt:lpstr>Arial</vt:lpstr>
      <vt:lpstr>Open Sans Bold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and White Modern Elder Care Presentation</dc:title>
  <cp:lastModifiedBy>LESBIA JAEL INESTROZA GONZALEZ</cp:lastModifiedBy>
  <cp:revision>6</cp:revision>
  <dcterms:created xsi:type="dcterms:W3CDTF">2006-08-16T00:00:00Z</dcterms:created>
  <dcterms:modified xsi:type="dcterms:W3CDTF">2025-12-05T13:04:01Z</dcterms:modified>
  <dc:identifier>DAG4x2GHo5o</dc:identifier>
</cp:coreProperties>
</file>